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Amatic SC"/>
      <p:regular r:id="rId34"/>
      <p:bold r:id="rId35"/>
    </p:embeddedFont>
    <p:embeddedFont>
      <p:font typeface="Source Code Pr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AmaticSC-bold.fntdata"/><Relationship Id="rId12" Type="http://schemas.openxmlformats.org/officeDocument/2006/relationships/slide" Target="slides/slide7.xml"/><Relationship Id="rId34" Type="http://schemas.openxmlformats.org/officeDocument/2006/relationships/font" Target="fonts/AmaticSC-regular.fntdata"/><Relationship Id="rId15" Type="http://schemas.openxmlformats.org/officeDocument/2006/relationships/slide" Target="slides/slide10.xml"/><Relationship Id="rId37" Type="http://schemas.openxmlformats.org/officeDocument/2006/relationships/font" Target="fonts/SourceCodePro-bold.fntdata"/><Relationship Id="rId14" Type="http://schemas.openxmlformats.org/officeDocument/2006/relationships/slide" Target="slides/slide9.xml"/><Relationship Id="rId36" Type="http://schemas.openxmlformats.org/officeDocument/2006/relationships/font" Target="fonts/SourceCodePro-regular.fntdata"/><Relationship Id="rId17" Type="http://schemas.openxmlformats.org/officeDocument/2006/relationships/slide" Target="slides/slide12.xml"/><Relationship Id="rId39" Type="http://schemas.openxmlformats.org/officeDocument/2006/relationships/font" Target="fonts/SourceCodePro-boldItalic.fntdata"/><Relationship Id="rId16" Type="http://schemas.openxmlformats.org/officeDocument/2006/relationships/slide" Target="slides/slide11.xml"/><Relationship Id="rId38" Type="http://schemas.openxmlformats.org/officeDocument/2006/relationships/font" Target="fonts/SourceCodePr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a9f937b9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9f937b9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a9f937b9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9f937b9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a9f937b9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a9f937b9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Cue into how we will do the load content as we did in componentDidMount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a9f937b9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a9f937b9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a9f937b9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a9f937b9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a9f937b9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a9f937b9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a9f937b9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a9f937b9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a9f937b9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a9f937b9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this class component which is fetching some data at startup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a9f937b9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a9f937b9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aace18c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aace18c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ace18c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ace18c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ace18c1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ace18c1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ace18c1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ace18c1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aace18c1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aace18c1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ace18c1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ace18c1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give a few examples when talking about default hooks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humorous take on how popular hooks were and I kept delaying the process</a:t>
            </a:r>
            <a:endParaRPr/>
          </a:p>
          <a:p>
            <a:pPr indent="-317500" lvl="0" marL="457200" rtl="0" algn="l">
              <a:lnSpc>
                <a:spcPct val="115000"/>
              </a:lnSpc>
              <a:spcBef>
                <a:spcPts val="0"/>
              </a:spcBef>
              <a:spcAft>
                <a:spcPts val="0"/>
              </a:spcAft>
              <a:buSzPts val="1400"/>
              <a:buChar char="-"/>
            </a:pPr>
            <a:r>
              <a:rPr lang="en"/>
              <a:t>Decided to a college project that I will do it completely with hooks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a9f937b99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a9f937b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State and Props were two of react’s core concepts, they were what gave React there reactivity</a:t>
            </a:r>
            <a:endParaRPr/>
          </a:p>
          <a:p>
            <a:pPr indent="-317500" lvl="0" marL="457200" rtl="0" algn="l">
              <a:spcBef>
                <a:spcPts val="0"/>
              </a:spcBef>
              <a:spcAft>
                <a:spcPts val="0"/>
              </a:spcAft>
              <a:buSzPts val="1400"/>
              <a:buChar char="-"/>
            </a:pPr>
            <a:r>
              <a:rPr lang="en"/>
              <a:t>As you all know, there were two ways of writing react components</a:t>
            </a:r>
            <a:endParaRPr/>
          </a:p>
          <a:p>
            <a:pPr indent="-317500" lvl="0" marL="457200" rtl="0" algn="l">
              <a:spcBef>
                <a:spcPts val="0"/>
              </a:spcBef>
              <a:spcAft>
                <a:spcPts val="0"/>
              </a:spcAft>
              <a:buSzPts val="1400"/>
              <a:buChar char="-"/>
            </a:pPr>
            <a:r>
              <a:rPr lang="en"/>
              <a:t>I was used to this approach, I followed this strategy of using class components as logic containers where all the state logic resided and the functional components were dumb which means they would just be used for displaying content from props.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a9f937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a9f937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a9f937b99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a9f937b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Hooks don’t replace your knowledge of React concepts. Instead, Hooks provide a more direct API to the React concepts you already know</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More on this later</a:t>
            </a:r>
            <a:endParaRPr sz="13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a9f937b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a9f937b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taking you guys through a small react app which was built using classful state features and refactoring them as we go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a9f937b9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a9f937b9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live.staticflickr.com/4266/34758557183_672362e0d4_b.jpg" TargetMode="External"/><Relationship Id="rId4" Type="http://schemas.openxmlformats.org/officeDocument/2006/relationships/image" Target="../media/image21.jp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 hooks</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Sriram Ravichandran</a:t>
            </a:r>
            <a:endParaRPr>
              <a:solidFill>
                <a:srgbClr val="000000"/>
              </a:solidFill>
            </a:endParaRPr>
          </a:p>
        </p:txBody>
      </p:sp>
      <p:sp>
        <p:nvSpPr>
          <p:cNvPr id="58" name="Google Shape;58;p13"/>
          <p:cNvSpPr txBox="1"/>
          <p:nvPr>
            <p:ph idx="1" type="subTitle"/>
          </p:nvPr>
        </p:nvSpPr>
        <p:spPr>
          <a:xfrm>
            <a:off x="311700" y="4238275"/>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digi0ps</a:t>
            </a:r>
            <a:endParaRPr sz="18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88425" y="-307587"/>
            <a:ext cx="4483574" cy="5758672"/>
          </a:xfrm>
          <a:prstGeom prst="rect">
            <a:avLst/>
          </a:prstGeom>
          <a:noFill/>
          <a:ln>
            <a:noFill/>
          </a:ln>
        </p:spPr>
      </p:pic>
      <p:sp>
        <p:nvSpPr>
          <p:cNvPr id="112" name="Google Shape;112;p22"/>
          <p:cNvSpPr txBox="1"/>
          <p:nvPr/>
        </p:nvSpPr>
        <p:spPr>
          <a:xfrm>
            <a:off x="5182325" y="2217450"/>
            <a:ext cx="33675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A class example with a simple user state being edited in an input</a:t>
            </a:r>
            <a:endParaRPr>
              <a:solidFill>
                <a:schemeClr val="dk2"/>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nvSpPr>
        <p:spPr>
          <a:xfrm>
            <a:off x="5182325" y="2217450"/>
            <a:ext cx="33675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Now the same component written in hooks.</a:t>
            </a:r>
            <a:endParaRPr>
              <a:solidFill>
                <a:schemeClr val="dk2"/>
              </a:solidFill>
              <a:latin typeface="Source Code Pro"/>
              <a:ea typeface="Source Code Pro"/>
              <a:cs typeface="Source Code Pro"/>
              <a:sym typeface="Source Code Pro"/>
            </a:endParaRPr>
          </a:p>
        </p:txBody>
      </p:sp>
      <p:pic>
        <p:nvPicPr>
          <p:cNvPr id="118" name="Google Shape;118;p23"/>
          <p:cNvPicPr preferRelativeResize="0"/>
          <p:nvPr/>
        </p:nvPicPr>
        <p:blipFill>
          <a:blip r:embed="rId3">
            <a:alphaModFix/>
          </a:blip>
          <a:stretch>
            <a:fillRect/>
          </a:stretch>
        </p:blipFill>
        <p:spPr>
          <a:xfrm>
            <a:off x="-109625" y="532788"/>
            <a:ext cx="4877526" cy="40779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nvSpPr>
        <p:spPr>
          <a:xfrm>
            <a:off x="5182325" y="2217450"/>
            <a:ext cx="33675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Multiple state can be written as multiple hooks</a:t>
            </a:r>
            <a:endParaRPr>
              <a:solidFill>
                <a:schemeClr val="dk2"/>
              </a:solidFill>
              <a:latin typeface="Source Code Pro"/>
              <a:ea typeface="Source Code Pro"/>
              <a:cs typeface="Source Code Pro"/>
              <a:sym typeface="Source Code Pro"/>
            </a:endParaRPr>
          </a:p>
        </p:txBody>
      </p:sp>
      <p:pic>
        <p:nvPicPr>
          <p:cNvPr id="124" name="Google Shape;124;p24"/>
          <p:cNvPicPr preferRelativeResize="0"/>
          <p:nvPr/>
        </p:nvPicPr>
        <p:blipFill>
          <a:blip r:embed="rId3">
            <a:alphaModFix/>
          </a:blip>
          <a:stretch>
            <a:fillRect/>
          </a:stretch>
        </p:blipFill>
        <p:spPr>
          <a:xfrm>
            <a:off x="200925" y="891513"/>
            <a:ext cx="4877526" cy="33604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265500" y="203800"/>
            <a:ext cx="4045200" cy="8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useEffect</a:t>
            </a:r>
            <a:endParaRPr/>
          </a:p>
        </p:txBody>
      </p:sp>
      <p:sp>
        <p:nvSpPr>
          <p:cNvPr id="130" name="Google Shape;130;p25"/>
          <p:cNvSpPr txBox="1"/>
          <p:nvPr>
            <p:ph idx="1" type="subTitle"/>
          </p:nvPr>
        </p:nvSpPr>
        <p:spPr>
          <a:xfrm>
            <a:off x="265500" y="1397475"/>
            <a:ext cx="4045200" cy="30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Takes in a function as the first arg (aka side effect)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Dependency array as the second arg</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Runs the function on every render or whenever the dependency list changes.</a:t>
            </a:r>
            <a:endParaRPr/>
          </a:p>
          <a:p>
            <a:pPr indent="0" lvl="0" marL="0" rtl="0" algn="l">
              <a:spcBef>
                <a:spcPts val="0"/>
              </a:spcBef>
              <a:spcAft>
                <a:spcPts val="0"/>
              </a:spcAft>
              <a:buNone/>
            </a:pPr>
            <a:r>
              <a:t/>
            </a:r>
            <a:endParaRPr/>
          </a:p>
        </p:txBody>
      </p:sp>
      <p:pic>
        <p:nvPicPr>
          <p:cNvPr id="131" name="Google Shape;131;p25"/>
          <p:cNvPicPr preferRelativeResize="0"/>
          <p:nvPr/>
        </p:nvPicPr>
        <p:blipFill>
          <a:blip r:embed="rId3">
            <a:alphaModFix/>
          </a:blip>
          <a:stretch>
            <a:fillRect/>
          </a:stretch>
        </p:blipFill>
        <p:spPr>
          <a:xfrm>
            <a:off x="4572000" y="632950"/>
            <a:ext cx="4528501" cy="38775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67950" y="152400"/>
            <a:ext cx="5979315" cy="4838700"/>
          </a:xfrm>
          <a:prstGeom prst="rect">
            <a:avLst/>
          </a:prstGeom>
          <a:noFill/>
          <a:ln>
            <a:noFill/>
          </a:ln>
        </p:spPr>
      </p:pic>
      <p:sp>
        <p:nvSpPr>
          <p:cNvPr id="137" name="Google Shape;137;p26"/>
          <p:cNvSpPr txBox="1"/>
          <p:nvPr/>
        </p:nvSpPr>
        <p:spPr>
          <a:xfrm>
            <a:off x="5911375" y="2241800"/>
            <a:ext cx="274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Runs effect only when the state “user” changes</a:t>
            </a:r>
            <a:endParaRPr>
              <a:solidFill>
                <a:schemeClr val="dk2"/>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nvSpPr>
        <p:spPr>
          <a:xfrm>
            <a:off x="5503775" y="2285400"/>
            <a:ext cx="274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The same code in a class component.</a:t>
            </a:r>
            <a:endParaRPr>
              <a:solidFill>
                <a:schemeClr val="dk2"/>
              </a:solidFill>
              <a:latin typeface="Source Code Pro"/>
              <a:ea typeface="Source Code Pro"/>
              <a:cs typeface="Source Code Pro"/>
              <a:sym typeface="Source Code Pro"/>
            </a:endParaRPr>
          </a:p>
        </p:txBody>
      </p:sp>
      <p:pic>
        <p:nvPicPr>
          <p:cNvPr id="143" name="Google Shape;143;p27"/>
          <p:cNvPicPr preferRelativeResize="0"/>
          <p:nvPr/>
        </p:nvPicPr>
        <p:blipFill>
          <a:blip r:embed="rId3">
            <a:alphaModFix/>
          </a:blip>
          <a:stretch>
            <a:fillRect/>
          </a:stretch>
        </p:blipFill>
        <p:spPr>
          <a:xfrm>
            <a:off x="404725" y="152400"/>
            <a:ext cx="4078850" cy="4838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709650" y="213225"/>
            <a:ext cx="77247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running effect at mount / unmount?</a:t>
            </a:r>
            <a:endParaRPr/>
          </a:p>
        </p:txBody>
      </p:sp>
      <p:pic>
        <p:nvPicPr>
          <p:cNvPr id="149" name="Google Shape;149;p28"/>
          <p:cNvPicPr preferRelativeResize="0"/>
          <p:nvPr/>
        </p:nvPicPr>
        <p:blipFill>
          <a:blip r:embed="rId3">
            <a:alphaModFix/>
          </a:blip>
          <a:stretch>
            <a:fillRect/>
          </a:stretch>
        </p:blipFill>
        <p:spPr>
          <a:xfrm>
            <a:off x="851312" y="307627"/>
            <a:ext cx="7441376" cy="3004425"/>
          </a:xfrm>
          <a:prstGeom prst="rect">
            <a:avLst/>
          </a:prstGeom>
          <a:noFill/>
          <a:ln>
            <a:noFill/>
          </a:ln>
        </p:spPr>
      </p:pic>
      <p:pic>
        <p:nvPicPr>
          <p:cNvPr id="150" name="Google Shape;150;p28"/>
          <p:cNvPicPr preferRelativeResize="0"/>
          <p:nvPr/>
        </p:nvPicPr>
        <p:blipFill>
          <a:blip r:embed="rId4">
            <a:alphaModFix/>
          </a:blip>
          <a:stretch>
            <a:fillRect/>
          </a:stretch>
        </p:blipFill>
        <p:spPr>
          <a:xfrm>
            <a:off x="911688" y="2201625"/>
            <a:ext cx="7320623" cy="3361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nvSpPr>
        <p:spPr>
          <a:xfrm>
            <a:off x="5921500" y="2328600"/>
            <a:ext cx="2344800" cy="4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Source Code Pro"/>
              <a:ea typeface="Source Code Pro"/>
              <a:cs typeface="Source Code Pro"/>
              <a:sym typeface="Source Code Pro"/>
            </a:endParaRPr>
          </a:p>
        </p:txBody>
      </p:sp>
      <p:pic>
        <p:nvPicPr>
          <p:cNvPr id="156" name="Google Shape;156;p29"/>
          <p:cNvPicPr preferRelativeResize="0"/>
          <p:nvPr/>
        </p:nvPicPr>
        <p:blipFill>
          <a:blip r:embed="rId3">
            <a:alphaModFix/>
          </a:blip>
          <a:stretch>
            <a:fillRect/>
          </a:stretch>
        </p:blipFill>
        <p:spPr>
          <a:xfrm>
            <a:off x="0" y="-301825"/>
            <a:ext cx="5156552" cy="5747148"/>
          </a:xfrm>
          <a:prstGeom prst="rect">
            <a:avLst/>
          </a:prstGeom>
          <a:noFill/>
          <a:ln>
            <a:noFill/>
          </a:ln>
        </p:spPr>
      </p:pic>
      <p:sp>
        <p:nvSpPr>
          <p:cNvPr id="157" name="Google Shape;157;p29"/>
          <p:cNvSpPr txBox="1"/>
          <p:nvPr/>
        </p:nvSpPr>
        <p:spPr>
          <a:xfrm>
            <a:off x="5403075" y="2271300"/>
            <a:ext cx="3240000" cy="6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But what about async stuff like this?</a:t>
            </a:r>
            <a:endParaRPr>
              <a:solidFill>
                <a:schemeClr val="dk2"/>
              </a:solidFill>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2929950" y="179075"/>
            <a:ext cx="32841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Async</a:t>
            </a:r>
            <a:r>
              <a:rPr lang="en"/>
              <a:t> JS in useEffect</a:t>
            </a:r>
            <a:endParaRPr/>
          </a:p>
        </p:txBody>
      </p:sp>
      <p:pic>
        <p:nvPicPr>
          <p:cNvPr id="163" name="Google Shape;163;p30"/>
          <p:cNvPicPr preferRelativeResize="0"/>
          <p:nvPr/>
        </p:nvPicPr>
        <p:blipFill>
          <a:blip r:embed="rId3">
            <a:alphaModFix/>
          </a:blip>
          <a:stretch>
            <a:fillRect/>
          </a:stretch>
        </p:blipFill>
        <p:spPr>
          <a:xfrm>
            <a:off x="-320250" y="980175"/>
            <a:ext cx="5321649" cy="3418950"/>
          </a:xfrm>
          <a:prstGeom prst="rect">
            <a:avLst/>
          </a:prstGeom>
          <a:noFill/>
          <a:ln>
            <a:noFill/>
          </a:ln>
        </p:spPr>
      </p:pic>
      <p:pic>
        <p:nvPicPr>
          <p:cNvPr id="164" name="Google Shape;164;p30"/>
          <p:cNvPicPr preferRelativeResize="0"/>
          <p:nvPr/>
        </p:nvPicPr>
        <p:blipFill>
          <a:blip r:embed="rId4">
            <a:alphaModFix/>
          </a:blip>
          <a:stretch>
            <a:fillRect/>
          </a:stretch>
        </p:blipFill>
        <p:spPr>
          <a:xfrm>
            <a:off x="4402595" y="848325"/>
            <a:ext cx="4972180" cy="3682648"/>
          </a:xfrm>
          <a:prstGeom prst="rect">
            <a:avLst/>
          </a:prstGeom>
          <a:noFill/>
          <a:ln>
            <a:noFill/>
          </a:ln>
        </p:spPr>
      </p:pic>
      <p:sp>
        <p:nvSpPr>
          <p:cNvPr id="165" name="Google Shape;165;p30"/>
          <p:cNvSpPr txBox="1"/>
          <p:nvPr/>
        </p:nvSpPr>
        <p:spPr>
          <a:xfrm>
            <a:off x="1777775" y="4399125"/>
            <a:ext cx="11256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Promises</a:t>
            </a:r>
            <a:endParaRPr>
              <a:solidFill>
                <a:schemeClr val="dk2"/>
              </a:solidFill>
              <a:latin typeface="Source Code Pro"/>
              <a:ea typeface="Source Code Pro"/>
              <a:cs typeface="Source Code Pro"/>
              <a:sym typeface="Source Code Pro"/>
            </a:endParaRPr>
          </a:p>
        </p:txBody>
      </p:sp>
      <p:sp>
        <p:nvSpPr>
          <p:cNvPr id="166" name="Google Shape;166;p30"/>
          <p:cNvSpPr txBox="1"/>
          <p:nvPr/>
        </p:nvSpPr>
        <p:spPr>
          <a:xfrm>
            <a:off x="6152625" y="4399125"/>
            <a:ext cx="14721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Async/Await</a:t>
            </a:r>
            <a:endParaRPr>
              <a:solidFill>
                <a:schemeClr val="dk2"/>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265500" y="203800"/>
            <a:ext cx="4045200" cy="8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 hooks</a:t>
            </a:r>
            <a:endParaRPr/>
          </a:p>
        </p:txBody>
      </p:sp>
      <p:sp>
        <p:nvSpPr>
          <p:cNvPr id="172" name="Google Shape;172;p31"/>
          <p:cNvSpPr txBox="1"/>
          <p:nvPr>
            <p:ph idx="1" type="subTitle"/>
          </p:nvPr>
        </p:nvSpPr>
        <p:spPr>
          <a:xfrm>
            <a:off x="265500" y="1397475"/>
            <a:ext cx="4045200" cy="30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Functions that start with “use”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Can call other hooks inside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Let’s you extract component logic into reusable functions</a:t>
            </a:r>
            <a:endParaRPr/>
          </a:p>
        </p:txBody>
      </p:sp>
      <p:pic>
        <p:nvPicPr>
          <p:cNvPr id="173" name="Google Shape;173;p31"/>
          <p:cNvPicPr preferRelativeResize="0"/>
          <p:nvPr/>
        </p:nvPicPr>
        <p:blipFill>
          <a:blip r:embed="rId3">
            <a:alphaModFix/>
          </a:blip>
          <a:stretch>
            <a:fillRect/>
          </a:stretch>
        </p:blipFill>
        <p:spPr>
          <a:xfrm>
            <a:off x="4572000" y="304800"/>
            <a:ext cx="4492514" cy="4838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  am  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 hooks</a:t>
            </a:r>
            <a:endParaRPr/>
          </a:p>
        </p:txBody>
      </p:sp>
      <p:pic>
        <p:nvPicPr>
          <p:cNvPr id="179" name="Google Shape;179;p32"/>
          <p:cNvPicPr preferRelativeResize="0"/>
          <p:nvPr/>
        </p:nvPicPr>
        <p:blipFill>
          <a:blip r:embed="rId3">
            <a:alphaModFix/>
          </a:blip>
          <a:stretch>
            <a:fillRect/>
          </a:stretch>
        </p:blipFill>
        <p:spPr>
          <a:xfrm>
            <a:off x="152400" y="152400"/>
            <a:ext cx="4281962" cy="3925777"/>
          </a:xfrm>
          <a:prstGeom prst="rect">
            <a:avLst/>
          </a:prstGeom>
          <a:noFill/>
          <a:ln>
            <a:noFill/>
          </a:ln>
        </p:spPr>
      </p:pic>
      <p:pic>
        <p:nvPicPr>
          <p:cNvPr id="180" name="Google Shape;180;p32"/>
          <p:cNvPicPr preferRelativeResize="0"/>
          <p:nvPr/>
        </p:nvPicPr>
        <p:blipFill>
          <a:blip r:embed="rId4">
            <a:alphaModFix/>
          </a:blip>
          <a:stretch>
            <a:fillRect/>
          </a:stretch>
        </p:blipFill>
        <p:spPr>
          <a:xfrm>
            <a:off x="4586762" y="152400"/>
            <a:ext cx="3869794" cy="39257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Now the photo container becomes</a:t>
            </a:r>
            <a:endParaRPr/>
          </a:p>
        </p:txBody>
      </p:sp>
      <p:pic>
        <p:nvPicPr>
          <p:cNvPr id="186" name="Google Shape;186;p33"/>
          <p:cNvPicPr preferRelativeResize="0"/>
          <p:nvPr/>
        </p:nvPicPr>
        <p:blipFill>
          <a:blip r:embed="rId3">
            <a:alphaModFix/>
          </a:blip>
          <a:stretch>
            <a:fillRect/>
          </a:stretch>
        </p:blipFill>
        <p:spPr>
          <a:xfrm>
            <a:off x="1572601" y="-158150"/>
            <a:ext cx="5998800" cy="47591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265500" y="203800"/>
            <a:ext cx="4045200" cy="8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useMemo</a:t>
            </a:r>
            <a:endParaRPr/>
          </a:p>
        </p:txBody>
      </p:sp>
      <p:sp>
        <p:nvSpPr>
          <p:cNvPr id="192" name="Google Shape;192;p34"/>
          <p:cNvSpPr txBox="1"/>
          <p:nvPr>
            <p:ph idx="1" type="subTitle"/>
          </p:nvPr>
        </p:nvSpPr>
        <p:spPr>
          <a:xfrm>
            <a:off x="265500" y="1397475"/>
            <a:ext cx="4045200" cy="30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Functions that start with “use”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Can call other hooks inside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Let’s you extract component logic into reusable functions</a:t>
            </a:r>
            <a:endParaRPr/>
          </a:p>
        </p:txBody>
      </p:sp>
      <p:pic>
        <p:nvPicPr>
          <p:cNvPr id="193" name="Google Shape;193;p34"/>
          <p:cNvPicPr preferRelativeResize="0"/>
          <p:nvPr/>
        </p:nvPicPr>
        <p:blipFill>
          <a:blip r:embed="rId3">
            <a:alphaModFix/>
          </a:blip>
          <a:stretch>
            <a:fillRect/>
          </a:stretch>
        </p:blipFill>
        <p:spPr>
          <a:xfrm>
            <a:off x="4572000" y="540600"/>
            <a:ext cx="4528498" cy="37861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35"/>
          <p:cNvPicPr preferRelativeResize="0"/>
          <p:nvPr/>
        </p:nvPicPr>
        <p:blipFill>
          <a:blip r:embed="rId3">
            <a:alphaModFix/>
          </a:blip>
          <a:stretch>
            <a:fillRect/>
          </a:stretch>
        </p:blipFill>
        <p:spPr>
          <a:xfrm>
            <a:off x="1609450" y="265462"/>
            <a:ext cx="5925103" cy="4612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143625"/>
            <a:ext cx="8520600" cy="198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  </a:t>
            </a:r>
            <a:endParaRPr/>
          </a:p>
        </p:txBody>
      </p:sp>
      <p:sp>
        <p:nvSpPr>
          <p:cNvPr id="204" name="Google Shape;204;p36"/>
          <p:cNvSpPr txBox="1"/>
          <p:nvPr>
            <p:ph idx="1" type="body"/>
          </p:nvPr>
        </p:nvSpPr>
        <p:spPr>
          <a:xfrm>
            <a:off x="311700" y="3401700"/>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digi0ps</a:t>
            </a:r>
            <a:endParaRPr sz="2400"/>
          </a:p>
        </p:txBody>
      </p:sp>
      <p:pic>
        <p:nvPicPr>
          <p:cNvPr descr="https://live.staticflickr.com/4266/34758557183_672362e0d4_b.jpg" id="205" name="Google Shape;205;p36">
            <a:hlinkClick r:id="rId3"/>
          </p:cNvPr>
          <p:cNvPicPr preferRelativeResize="0"/>
          <p:nvPr/>
        </p:nvPicPr>
        <p:blipFill>
          <a:blip r:embed="rId4">
            <a:alphaModFix/>
          </a:blip>
          <a:stretch>
            <a:fillRect/>
          </a:stretch>
        </p:blipFill>
        <p:spPr>
          <a:xfrm>
            <a:off x="1185875" y="2524225"/>
            <a:ext cx="1981800" cy="1981800"/>
          </a:xfrm>
          <a:prstGeom prst="rect">
            <a:avLst/>
          </a:prstGeom>
          <a:noFill/>
          <a:ln>
            <a:noFill/>
          </a:ln>
        </p:spPr>
      </p:pic>
      <p:pic>
        <p:nvPicPr>
          <p:cNvPr id="206" name="Google Shape;206;p36"/>
          <p:cNvPicPr preferRelativeResize="0"/>
          <p:nvPr/>
        </p:nvPicPr>
        <p:blipFill>
          <a:blip r:embed="rId5">
            <a:alphaModFix/>
          </a:blip>
          <a:stretch>
            <a:fillRect/>
          </a:stretch>
        </p:blipFill>
        <p:spPr>
          <a:xfrm>
            <a:off x="5948975" y="2524225"/>
            <a:ext cx="2163000" cy="216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What will I be talking about?</a:t>
            </a:r>
            <a:endParaRPr>
              <a:highlight>
                <a:schemeClr val="dk1"/>
              </a:highlight>
            </a:endParaRPr>
          </a:p>
        </p:txBody>
      </p:sp>
      <p:sp>
        <p:nvSpPr>
          <p:cNvPr id="69" name="Google Shape;69;p15"/>
          <p:cNvSpPr txBox="1"/>
          <p:nvPr>
            <p:ph idx="1" type="body"/>
          </p:nvPr>
        </p:nvSpPr>
        <p:spPr>
          <a:xfrm>
            <a:off x="311700" y="1548475"/>
            <a:ext cx="8520600" cy="276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time before Hooks</a:t>
            </a:r>
            <a:endParaRPr sz="2400"/>
          </a:p>
          <a:p>
            <a:pPr indent="-381000" lvl="0" marL="457200" rtl="0" algn="l">
              <a:spcBef>
                <a:spcPts val="0"/>
              </a:spcBef>
              <a:spcAft>
                <a:spcPts val="0"/>
              </a:spcAft>
              <a:buSzPts val="2400"/>
              <a:buChar char="-"/>
            </a:pPr>
            <a:r>
              <a:rPr lang="en" sz="2400"/>
              <a:t>What is Hooks and what it tries to solve</a:t>
            </a:r>
            <a:endParaRPr sz="2400"/>
          </a:p>
          <a:p>
            <a:pPr indent="-381000" lvl="0" marL="457200" rtl="0" algn="l">
              <a:spcBef>
                <a:spcPts val="0"/>
              </a:spcBef>
              <a:spcAft>
                <a:spcPts val="0"/>
              </a:spcAft>
              <a:buSzPts val="2400"/>
              <a:buChar char="-"/>
            </a:pPr>
            <a:r>
              <a:rPr lang="en" sz="2400"/>
              <a:t>The inbuilt/default hooks</a:t>
            </a:r>
            <a:endParaRPr sz="2400"/>
          </a:p>
          <a:p>
            <a:pPr indent="-381000" lvl="0" marL="457200" rtl="0" algn="l">
              <a:spcBef>
                <a:spcPts val="0"/>
              </a:spcBef>
              <a:spcAft>
                <a:spcPts val="0"/>
              </a:spcAft>
              <a:buSzPts val="2400"/>
              <a:buChar char="-"/>
            </a:pPr>
            <a:r>
              <a:rPr lang="en" sz="2400"/>
              <a:t>Creating a custom hook</a:t>
            </a:r>
            <a:endParaRPr sz="2400"/>
          </a:p>
          <a:p>
            <a:pPr indent="-381000" lvl="0" marL="457200" rtl="0" algn="l">
              <a:spcBef>
                <a:spcPts val="0"/>
              </a:spcBef>
              <a:spcAft>
                <a:spcPts val="0"/>
              </a:spcAft>
              <a:buSzPts val="2400"/>
              <a:buChar char="-"/>
            </a:pPr>
            <a:r>
              <a:rPr lang="en" sz="2400"/>
              <a:t>Rules of hooks</a:t>
            </a:r>
            <a:endParaRPr sz="2400"/>
          </a:p>
          <a:p>
            <a:pPr indent="-381000" lvl="0" marL="457200" rtl="0" algn="l">
              <a:spcBef>
                <a:spcPts val="0"/>
              </a:spcBef>
              <a:spcAft>
                <a:spcPts val="0"/>
              </a:spcAft>
              <a:buSzPts val="2400"/>
              <a:buChar char="-"/>
            </a:pPr>
            <a:r>
              <a:rPr lang="en" sz="2400"/>
              <a:t>Things I don’t like about hooks</a:t>
            </a:r>
            <a:endParaRPr sz="2400"/>
          </a:p>
          <a:p>
            <a:pPr indent="0" lvl="0" marL="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I learn Hooks?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How was it before hooks</a:t>
            </a:r>
            <a:r>
              <a:rPr lang="en">
                <a:highlight>
                  <a:schemeClr val="dk1"/>
                </a:highlight>
              </a:rPr>
              <a:t>?</a:t>
            </a:r>
            <a:endParaRPr>
              <a:highlight>
                <a:schemeClr val="dk1"/>
              </a:highlight>
            </a:endParaRPr>
          </a:p>
        </p:txBody>
      </p:sp>
      <p:sp>
        <p:nvSpPr>
          <p:cNvPr id="80" name="Google Shape;80;p17"/>
          <p:cNvSpPr txBox="1"/>
          <p:nvPr>
            <p:ph idx="1" type="body"/>
          </p:nvPr>
        </p:nvSpPr>
        <p:spPr>
          <a:xfrm>
            <a:off x="311700" y="1548475"/>
            <a:ext cx="8520600" cy="276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State and Props</a:t>
            </a:r>
            <a:endParaRPr sz="2000"/>
          </a:p>
          <a:p>
            <a:pPr indent="-355600" lvl="0" marL="457200" rtl="0" algn="l">
              <a:spcBef>
                <a:spcPts val="0"/>
              </a:spcBef>
              <a:spcAft>
                <a:spcPts val="0"/>
              </a:spcAft>
              <a:buSzPts val="2000"/>
              <a:buChar char="●"/>
            </a:pPr>
            <a:r>
              <a:rPr lang="en" sz="2000"/>
              <a:t>Two ways of writing components</a:t>
            </a:r>
            <a:endParaRPr sz="2000"/>
          </a:p>
          <a:p>
            <a:pPr indent="-355600" lvl="1" marL="914400" rtl="0" algn="l">
              <a:spcBef>
                <a:spcPts val="0"/>
              </a:spcBef>
              <a:spcAft>
                <a:spcPts val="0"/>
              </a:spcAft>
              <a:buSzPts val="2000"/>
              <a:buChar char="○"/>
            </a:pPr>
            <a:r>
              <a:rPr lang="en" sz="2000"/>
              <a:t>Functional</a:t>
            </a:r>
            <a:endParaRPr sz="2000"/>
          </a:p>
          <a:p>
            <a:pPr indent="-355600" lvl="1" marL="914400" rtl="0" algn="l">
              <a:spcBef>
                <a:spcPts val="0"/>
              </a:spcBef>
              <a:spcAft>
                <a:spcPts val="0"/>
              </a:spcAft>
              <a:buSzPts val="2000"/>
              <a:buChar char="○"/>
            </a:pPr>
            <a:r>
              <a:rPr lang="en" sz="2000"/>
              <a:t>Clas</a:t>
            </a:r>
            <a:r>
              <a:rPr lang="en" sz="2000"/>
              <a:t>s</a:t>
            </a:r>
            <a:endParaRPr sz="2000"/>
          </a:p>
          <a:p>
            <a:pPr indent="-355600" lvl="0" marL="457200" rtl="0" algn="l">
              <a:spcBef>
                <a:spcPts val="0"/>
              </a:spcBef>
              <a:spcAft>
                <a:spcPts val="0"/>
              </a:spcAft>
              <a:buSzPts val="2000"/>
              <a:buChar char="●"/>
            </a:pPr>
            <a:r>
              <a:rPr lang="en" sz="2000"/>
              <a:t>Functional can only use props, no state.</a:t>
            </a:r>
            <a:endParaRPr sz="2000"/>
          </a:p>
          <a:p>
            <a:pPr indent="-355600" lvl="0" marL="457200" rtl="0" algn="l">
              <a:spcBef>
                <a:spcPts val="0"/>
              </a:spcBef>
              <a:spcAft>
                <a:spcPts val="0"/>
              </a:spcAft>
              <a:buSzPts val="2000"/>
              <a:buChar char="●"/>
            </a:pPr>
            <a:r>
              <a:rPr lang="en" sz="2000"/>
              <a:t>If a component needed state, it had to be a class component. </a:t>
            </a:r>
            <a:r>
              <a:rPr lang="en" sz="2000">
                <a:solidFill>
                  <a:srgbClr val="999999"/>
                </a:solidFill>
              </a:rPr>
              <a:t>(or shift state to external state management libraries like Redux)</a:t>
            </a:r>
            <a:endParaRPr sz="20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4572000" y="-207025"/>
            <a:ext cx="4413001" cy="2864324"/>
          </a:xfrm>
          <a:prstGeom prst="rect">
            <a:avLst/>
          </a:prstGeom>
          <a:noFill/>
          <a:ln>
            <a:noFill/>
          </a:ln>
        </p:spPr>
      </p:pic>
      <p:pic>
        <p:nvPicPr>
          <p:cNvPr id="86" name="Google Shape;86;p18"/>
          <p:cNvPicPr preferRelativeResize="0"/>
          <p:nvPr/>
        </p:nvPicPr>
        <p:blipFill>
          <a:blip r:embed="rId4">
            <a:alphaModFix/>
          </a:blip>
          <a:stretch>
            <a:fillRect/>
          </a:stretch>
        </p:blipFill>
        <p:spPr>
          <a:xfrm>
            <a:off x="-153475" y="-207025"/>
            <a:ext cx="4986425" cy="5557550"/>
          </a:xfrm>
          <a:prstGeom prst="rect">
            <a:avLst/>
          </a:prstGeom>
          <a:noFill/>
          <a:ln>
            <a:noFill/>
          </a:ln>
        </p:spPr>
      </p:pic>
      <p:sp>
        <p:nvSpPr>
          <p:cNvPr id="87" name="Google Shape;87;p18"/>
          <p:cNvSpPr txBox="1"/>
          <p:nvPr/>
        </p:nvSpPr>
        <p:spPr>
          <a:xfrm>
            <a:off x="4832950" y="4153625"/>
            <a:ext cx="29502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Code Pro"/>
                <a:ea typeface="Source Code Pro"/>
                <a:cs typeface="Source Code Pro"/>
                <a:sym typeface="Source Code Pro"/>
              </a:rPr>
              <a:t>&lt;--</a:t>
            </a:r>
            <a:r>
              <a:rPr lang="en" sz="1800">
                <a:latin typeface="Source Code Pro"/>
                <a:ea typeface="Source Code Pro"/>
                <a:cs typeface="Source Code Pro"/>
                <a:sym typeface="Source Code Pro"/>
              </a:rPr>
              <a:t> </a:t>
            </a:r>
            <a:r>
              <a:rPr lang="en" sz="1800">
                <a:solidFill>
                  <a:schemeClr val="dk2"/>
                </a:solidFill>
                <a:latin typeface="Source Code Pro"/>
                <a:ea typeface="Source Code Pro"/>
                <a:cs typeface="Source Code Pro"/>
                <a:sym typeface="Source Code Pro"/>
              </a:rPr>
              <a:t>Class Component</a:t>
            </a:r>
            <a:endParaRPr sz="1800">
              <a:solidFill>
                <a:schemeClr val="dk2"/>
              </a:solidFill>
              <a:latin typeface="Source Code Pro"/>
              <a:ea typeface="Source Code Pro"/>
              <a:cs typeface="Source Code Pro"/>
              <a:sym typeface="Source Code Pro"/>
            </a:endParaRPr>
          </a:p>
        </p:txBody>
      </p:sp>
      <p:sp>
        <p:nvSpPr>
          <p:cNvPr id="88" name="Google Shape;88;p18"/>
          <p:cNvSpPr txBox="1"/>
          <p:nvPr/>
        </p:nvSpPr>
        <p:spPr>
          <a:xfrm>
            <a:off x="5303400" y="2571750"/>
            <a:ext cx="29502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Source Code Pro"/>
                <a:ea typeface="Source Code Pro"/>
                <a:cs typeface="Source Code Pro"/>
                <a:sym typeface="Source Code Pro"/>
              </a:rPr>
              <a:t>Functional Component</a:t>
            </a:r>
            <a:endParaRPr sz="1800">
              <a:solidFill>
                <a:schemeClr val="dk2"/>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So what is hooks? and how does it solve this?</a:t>
            </a:r>
            <a:endParaRPr>
              <a:highlight>
                <a:schemeClr val="dk1"/>
              </a:highlight>
            </a:endParaRPr>
          </a:p>
        </p:txBody>
      </p:sp>
      <p:sp>
        <p:nvSpPr>
          <p:cNvPr id="94" name="Google Shape;94;p19"/>
          <p:cNvSpPr txBox="1"/>
          <p:nvPr>
            <p:ph idx="1" type="body"/>
          </p:nvPr>
        </p:nvSpPr>
        <p:spPr>
          <a:xfrm>
            <a:off x="311700" y="1548475"/>
            <a:ext cx="8520600" cy="30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355600" lvl="0" marL="457200" rtl="0" algn="l">
              <a:spcBef>
                <a:spcPts val="1600"/>
              </a:spcBef>
              <a:spcAft>
                <a:spcPts val="0"/>
              </a:spcAft>
              <a:buSzPts val="2000"/>
              <a:buChar char="●"/>
            </a:pPr>
            <a:r>
              <a:rPr lang="en" sz="2000"/>
              <a:t>Introduced in React 16.8</a:t>
            </a:r>
            <a:endParaRPr sz="2000"/>
          </a:p>
          <a:p>
            <a:pPr indent="-355600" lvl="0" marL="457200" rtl="0" algn="l">
              <a:spcBef>
                <a:spcPts val="0"/>
              </a:spcBef>
              <a:spcAft>
                <a:spcPts val="0"/>
              </a:spcAft>
              <a:buSzPts val="2000"/>
              <a:buChar char="●"/>
            </a:pPr>
            <a:r>
              <a:rPr lang="en" sz="2000"/>
              <a:t>Special Functions</a:t>
            </a:r>
            <a:endParaRPr sz="2000"/>
          </a:p>
          <a:p>
            <a:pPr indent="-355600" lvl="0" marL="457200" rtl="0" algn="l">
              <a:spcBef>
                <a:spcPts val="0"/>
              </a:spcBef>
              <a:spcAft>
                <a:spcPts val="0"/>
              </a:spcAft>
              <a:buSzPts val="2000"/>
              <a:buChar char="●"/>
            </a:pPr>
            <a:r>
              <a:rPr lang="en" sz="2000"/>
              <a:t>Lets </a:t>
            </a:r>
            <a:r>
              <a:rPr lang="en" sz="2000"/>
              <a:t>you use state and other React features inside functional components.</a:t>
            </a:r>
            <a:endParaRPr sz="2000"/>
          </a:p>
          <a:p>
            <a:pPr indent="-355600" lvl="0" marL="457200" rtl="0" algn="l">
              <a:spcBef>
                <a:spcPts val="0"/>
              </a:spcBef>
              <a:spcAft>
                <a:spcPts val="0"/>
              </a:spcAft>
              <a:buSzPts val="2000"/>
              <a:buChar char="●"/>
            </a:pPr>
            <a:r>
              <a:rPr lang="en" sz="2000"/>
              <a:t>Totally new API, doesn’t break anything</a:t>
            </a:r>
            <a:endParaRPr sz="2000"/>
          </a:p>
          <a:p>
            <a:pPr indent="-355600" lvl="0" marL="457200" rtl="0" algn="l">
              <a:spcBef>
                <a:spcPts val="0"/>
              </a:spcBef>
              <a:spcAft>
                <a:spcPts val="0"/>
              </a:spcAft>
              <a:buSzPts val="2000"/>
              <a:buChar char="●"/>
            </a:pPr>
            <a:r>
              <a:rPr lang="en" sz="2000"/>
              <a:t>Helps separate and reuse state logic</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dive  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265500" y="349375"/>
            <a:ext cx="4045200" cy="91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useState()</a:t>
            </a:r>
            <a:endParaRPr/>
          </a:p>
        </p:txBody>
      </p:sp>
      <p:sp>
        <p:nvSpPr>
          <p:cNvPr id="105" name="Google Shape;105;p21"/>
          <p:cNvSpPr txBox="1"/>
          <p:nvPr>
            <p:ph idx="1" type="subTitle"/>
          </p:nvPr>
        </p:nvSpPr>
        <p:spPr>
          <a:xfrm>
            <a:off x="265500" y="1426599"/>
            <a:ext cx="4045200" cy="355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Declares a state variable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Takes in the initial state as argument</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Primitive or an Object</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Returns an array pair; the state value and a function to update the state</a:t>
            </a:r>
            <a:endParaRPr/>
          </a:p>
        </p:txBody>
      </p:sp>
      <p:pic>
        <p:nvPicPr>
          <p:cNvPr id="106" name="Google Shape;106;p21"/>
          <p:cNvPicPr preferRelativeResize="0"/>
          <p:nvPr/>
        </p:nvPicPr>
        <p:blipFill>
          <a:blip r:embed="rId3">
            <a:alphaModFix/>
          </a:blip>
          <a:stretch>
            <a:fillRect/>
          </a:stretch>
        </p:blipFill>
        <p:spPr>
          <a:xfrm>
            <a:off x="4218500" y="1017563"/>
            <a:ext cx="5287451" cy="310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